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34" r:id="rId1"/>
  </p:sldMasterIdLst>
  <p:notesMasterIdLst>
    <p:notesMasterId r:id="rId24"/>
  </p:notesMasterIdLst>
  <p:sldIdLst>
    <p:sldId id="256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2" autoAdjust="0"/>
    <p:restoredTop sz="94660"/>
  </p:normalViewPr>
  <p:slideViewPr>
    <p:cSldViewPr>
      <p:cViewPr varScale="1">
        <p:scale>
          <a:sx n="108" d="100"/>
          <a:sy n="108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1428497-FA96-4E69-BC63-9A8E1C64ED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ED68B1D-B90D-46E2-928C-9BB3C3DFDCB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33774967-A307-4142-824B-FC0FE52512CF}" type="datetimeFigureOut">
              <a:rPr lang="ru-RU"/>
              <a:pPr>
                <a:defRPr/>
              </a:pPr>
              <a:t>31.10.2022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5E9C3B38-2611-40A4-A8D5-A891611F1B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DA8D7E8F-BE74-44F9-BCEF-41D1B7D2C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1A2124-AD8F-44B6-A172-C394079C49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7D93E1-6FB6-472E-90B4-8EF4D849C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1FA40C91-0DF0-46A8-800C-AE2BD19385B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80657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Заметки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B51F80-1847-413F-9D22-CCF19C8A4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fld id="{D73924CC-2976-47DE-BDDB-9BF5687DD173}" type="slidenum">
              <a:rPr lang="ru-RU" altLang="ru-RU">
                <a:latin typeface="Calibri" pitchFamily="34" charset="0"/>
              </a:rPr>
              <a:pPr/>
              <a:t>4</a:t>
            </a:fld>
            <a:endParaRPr lang="ru-RU" altLang="ru-RU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Образ слайда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Заметки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293556-7DF9-4F8D-9889-BC9C99F4F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fld id="{79C640F7-EDB1-4B89-93C7-118B6F21D3A8}" type="slidenum">
              <a:rPr lang="ru-RU" altLang="ru-RU">
                <a:latin typeface="Calibri" pitchFamily="34" charset="0"/>
              </a:rPr>
              <a:pPr/>
              <a:t>22</a:t>
            </a:fld>
            <a:endParaRPr lang="ru-RU" altLang="ru-RU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627B-3AC5-47B6-9669-85185DC5E21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5794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E042-5870-479B-8347-4CDE546E1FC6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7465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FF90-40FE-4A58-8A00-38A143A96F0B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5007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BF7B-3427-4FCC-9FE3-03A2D4EA2575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9359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9C003-A648-4E87-B38A-5D4ECAD3CCCF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4637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A6F2-B9C4-4DBF-92DD-B046AC11B57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5368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022F-9761-4E4A-A6F7-97777934BF25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9346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00CFE-4D5B-4D20-9379-939C1359283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0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FEC55-7094-4DAB-89D8-3305AB02749F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00517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74C89-84C9-44DA-B512-7FA72CD2BCFB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7751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A1CA-94CF-4ABF-8B64-CA5460DC8C1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119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5B144-4018-416B-BF01-F7DA9EE79F69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9346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3" Type="http://schemas.openxmlformats.org/officeDocument/2006/relationships/slide" Target="slide4.xml"/><Relationship Id="rId21" Type="http://schemas.openxmlformats.org/officeDocument/2006/relationships/slide" Target="slide22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18.xml"/><Relationship Id="rId2" Type="http://schemas.openxmlformats.org/officeDocument/2006/relationships/slide" Target="slide3.xml"/><Relationship Id="rId16" Type="http://schemas.openxmlformats.org/officeDocument/2006/relationships/slide" Target="slide17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slide" Target="slide11.xml"/><Relationship Id="rId19" Type="http://schemas.openxmlformats.org/officeDocument/2006/relationships/slide" Target="slide20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D4004A90-B774-497C-AB14-220657B1BA5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00063" y="428625"/>
            <a:ext cx="8429625" cy="3429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 dirty="0"/>
            </a:br>
            <a:endParaRPr lang="ru-RU" sz="3600" dirty="0">
              <a:solidFill>
                <a:srgbClr val="00B0F0"/>
              </a:solidFill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46C2A5AF-86F9-4A72-8337-7001CCD5603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428875" y="4214813"/>
            <a:ext cx="6072188" cy="2500312"/>
          </a:xfrm>
        </p:spPr>
        <p:txBody>
          <a:bodyPr rtlCol="0"/>
          <a:lstStyle/>
          <a:p>
            <a:pPr algn="r"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2400" dirty="0"/>
          </a:p>
        </p:txBody>
      </p:sp>
      <p:pic>
        <p:nvPicPr>
          <p:cNvPr id="13316" name="Рисунок 6" descr="0402dvlcsnap2010020318h57m29s79.png"/>
          <p:cNvPicPr>
            <a:picLocks noChangeAspect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" y="5373216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Учёные и их открытия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F1B5A-AB22-4E62-8E48-68ACCAA5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>
                <a:solidFill>
                  <a:srgbClr val="FF0000"/>
                </a:solidFill>
              </a:rPr>
              <a:t>2. Русские учёные</a:t>
            </a:r>
            <a:br>
              <a:rPr lang="ru-RU" sz="3600" dirty="0">
                <a:solidFill>
                  <a:srgbClr val="FF0000"/>
                </a:solidFill>
              </a:rPr>
            </a:br>
            <a:endParaRPr lang="ru-RU" sz="3600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42938" y="1768475"/>
            <a:ext cx="785812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300 баллов.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b="1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Когда его доклад о законе гомологических рядов  наследственной изменчивости на </a:t>
            </a:r>
            <a:r>
              <a:rPr lang="en-US" altLang="ru-RU" sz="2800" dirty="0">
                <a:latin typeface="Times New Roman" pitchFamily="18" charset="0"/>
                <a:cs typeface="Times New Roman" pitchFamily="18" charset="0"/>
              </a:rPr>
              <a:t>III</a:t>
            </a: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 Всероссийском съезде селекционеров был закончен, в зале прозвучал возглас: «Биологи приветствуют своего Менделеева!». Назовите этого учёного.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dirty="0">
              <a:latin typeface="Tahoma" pitchFamily="34" charset="0"/>
              <a:cs typeface="Arial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0128EFB-95AC-4795-9FD7-0CD65B483847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3074" name="Picture 2" descr="https://ds04.infourok.ru/uploads/ex/0ef4/0001bca3-b966ef89/640/img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41494"/>
            <a:ext cx="7699063" cy="57742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268B0-C609-4E66-B64A-53D0A38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>
                <a:solidFill>
                  <a:srgbClr val="FF0000"/>
                </a:solidFill>
              </a:rPr>
              <a:t>2. Русские учёные</a:t>
            </a:r>
            <a:br>
              <a:rPr lang="ru-RU" sz="3600" dirty="0">
                <a:solidFill>
                  <a:srgbClr val="FF0000"/>
                </a:solidFill>
              </a:rPr>
            </a:br>
            <a:endParaRPr lang="ru-RU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22601-AF98-466F-98B8-65BC68C5E78D}"/>
              </a:ext>
            </a:extLst>
          </p:cNvPr>
          <p:cNvSpPr txBox="1"/>
          <p:nvPr/>
        </p:nvSpPr>
        <p:spPr>
          <a:xfrm>
            <a:off x="0" y="1785938"/>
            <a:ext cx="9144000" cy="42473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400 баллов.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	 Изучая болезни растений этому учёному удалость выделить возбудителей, способных проходить через фильтры для бактерий. Он понял, что открыл новые организмы, но не мог их увидеть в 1892 году.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Их существование подтвердилось только в 20 веке, с появлением в науке нового типа микроскопа.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Назовите ученого и организмы, которые он открыл.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866324C-FD1C-4545-88CC-6C3F84736125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4" y="-99392"/>
            <a:ext cx="8058150" cy="5981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00C05-034E-4B1C-96BE-90E98556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>
                <a:solidFill>
                  <a:srgbClr val="FF0000"/>
                </a:solidFill>
              </a:rPr>
              <a:t>2. Русские учёные</a:t>
            </a:r>
            <a:br>
              <a:rPr lang="ru-RU" sz="3600" dirty="0">
                <a:solidFill>
                  <a:srgbClr val="FF0000"/>
                </a:solidFill>
              </a:rPr>
            </a:br>
            <a:endParaRPr lang="ru-RU" sz="3600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1768475"/>
            <a:ext cx="9144000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500 баллов. </a:t>
            </a:r>
            <a:endParaRPr lang="ru-RU" altLang="ru-RU" sz="2800" b="1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Биологи ставят его в один ряд с Дарвином и Павловым, географы называют его создателем современной географии, геологи — создателем геологии. Практические работы в области агрохимии, биохимии, физиологии в настоящее время могут быть правильно истолкованы только в свете его идей. В качестве эпиграфа к своей знаменитой книге он использовал </a:t>
            </a:r>
            <a:r>
              <a:rPr lang="ru-RU" altLang="ru-RU" sz="2800" dirty="0" err="1">
                <a:latin typeface="Times New Roman" pitchFamily="18" charset="0"/>
                <a:cs typeface="Times New Roman" pitchFamily="18" charset="0"/>
              </a:rPr>
              <a:t>тютчевские</a:t>
            </a: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 строки: "Невозмутимый строй во всем. Созвучье полное в природе...". Назовите автора и его главный труд.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dirty="0">
              <a:latin typeface="Times New Roman" pitchFamily="18" charset="0"/>
              <a:cs typeface="Times New Roman" pitchFamily="18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altLang="ru-RU" sz="28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dirty="0">
              <a:latin typeface="Tahoma" pitchFamily="34" charset="0"/>
              <a:cs typeface="Arial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C70884E-4FFA-4FE6-8718-1153D0F172AC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6632"/>
            <a:ext cx="8012878" cy="58410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91A66-9067-4580-9104-D7B481E1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 sz="3600" dirty="0"/>
            </a:br>
            <a:r>
              <a:rPr lang="ru-RU" dirty="0">
                <a:solidFill>
                  <a:srgbClr val="FF0000"/>
                </a:solidFill>
              </a:rPr>
              <a:t>3. Два имени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CFF04-9610-4B1B-8CEA-FC6F7B2CCED1}"/>
              </a:ext>
            </a:extLst>
          </p:cNvPr>
          <p:cNvSpPr txBox="1"/>
          <p:nvPr/>
        </p:nvSpPr>
        <p:spPr>
          <a:xfrm>
            <a:off x="642938" y="1500188"/>
            <a:ext cx="8143875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b="1" i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100 баллов.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b="1" i="1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Клеточную теорию называют именами ЭТИХ ДВУХ УЧЁНЫХ.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2CC8545-5C7C-4F83-9002-6FE847ABF5CB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5122" name="Picture 2" descr="https://ds02.infourok.ru/uploads/ex/0383/00040eaa-76570b4a/7/img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0"/>
            <a:ext cx="7916334" cy="5937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43F032-B45D-4CFD-BDB4-05E27A56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FF0000"/>
                </a:solidFill>
              </a:rPr>
              <a:t>3. Два имени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D5281-667B-4343-AB5A-1D4C6E1FEC1C}"/>
              </a:ext>
            </a:extLst>
          </p:cNvPr>
          <p:cNvSpPr txBox="1"/>
          <p:nvPr/>
        </p:nvSpPr>
        <p:spPr>
          <a:xfrm>
            <a:off x="1" y="1733497"/>
            <a:ext cx="9144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b="1" i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200 баллов.</a:t>
            </a:r>
            <a:r>
              <a:rPr lang="ru-RU" sz="2800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Главный объект изучения молекулярной биологии — молекула ДНК, двойная спираль, основа любого организма. Молекулярные биологи ее очень любят. Они даже дали личные имена двум цепям, из которых она состоит. Какие?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DCA5C68-3CC6-4920-BF99-E5CA36D955F5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7274"/>
            <a:ext cx="7764720" cy="58235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2EE71E-9F93-4117-8660-50415E77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FF0000"/>
                </a:solidFill>
              </a:rPr>
              <a:t>3. Два имени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07504" y="1357313"/>
            <a:ext cx="8928992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 i="1" dirty="0">
              <a:latin typeface="Tahoma" pitchFamily="34" charset="0"/>
              <a:cs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 i="1" dirty="0">
              <a:latin typeface="Tahoma" pitchFamily="34" charset="0"/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300 баллов.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b="1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Теории этих двух ученых были совершенно непохожи, но Нобелевский комитет не ошибся, присудив премию обоим, поскольку теперь доказано, что в организме одновременно работают оба иммунных механизма — и система фагоцитов, и система антител.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i="1" dirty="0">
              <a:latin typeface="Times New Roman" pitchFamily="18" charset="0"/>
              <a:cs typeface="Times New Roman" pitchFamily="18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b="1" i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altLang="ru-RU" sz="28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dirty="0">
              <a:latin typeface="Tahoma" pitchFamily="34" charset="0"/>
              <a:cs typeface="Arial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79ED217-84DE-44B0-94F2-D89CE4F36A9F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7170" name="Picture 2" descr="https://ds04.infourok.ru/uploads/ex/042f/0011a3e6-13c7c321/640/img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2"/>
          <a:stretch/>
        </p:blipFill>
        <p:spPr bwMode="auto">
          <a:xfrm>
            <a:off x="215008" y="476672"/>
            <a:ext cx="8928992" cy="49849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279D24-F08B-4D77-BAF9-501CF2FBF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FF0000"/>
                </a:solidFill>
              </a:rPr>
              <a:t>3. Два имени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727D1-971C-48F7-9D50-676BC11B6617}"/>
              </a:ext>
            </a:extLst>
          </p:cNvPr>
          <p:cNvSpPr txBox="1"/>
          <p:nvPr/>
        </p:nvSpPr>
        <p:spPr>
          <a:xfrm>
            <a:off x="0" y="1154979"/>
            <a:ext cx="9144000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b="1" i="1" dirty="0">
              <a:latin typeface="+mn-lt"/>
              <a:cs typeface="Arial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b="1" i="1" dirty="0">
              <a:latin typeface="+mn-lt"/>
              <a:cs typeface="Arial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400 баллов.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Основатель этой науки, не получив откликов на свои публикации в журнале скромного моравского научного общества, остаток жизни занимался в качестве хобби пчеловодством и садоводством 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У одного из тех, кто спустя треть века прочел его труды, в углу комнаты всегда висела большая связка бананов, которыми он кормил плодовых мушек.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Назовите этих двух ученых.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i="1" dirty="0">
              <a:latin typeface="+mn-lt"/>
              <a:cs typeface="Arial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5FB5764-BD2E-437E-8949-FC2951C0CBB4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8194" name="Picture 2" descr="https://ds03.infourok.ru/uploads/ex/0cc4/0004c7b3-d3463b97/640/im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42" y="188640"/>
            <a:ext cx="7740338" cy="58052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85813" y="1428750"/>
            <a:ext cx="7500937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500 баллов.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b="1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Анекдот 1908 года, иллюстрирующий, как давняя российская традиция обогащается новыми прогрессивными веяниями: "Если вечером [….], то утром [….]".  Речь идет о напитках, созданных великими учёными. Назовите напитки и фамилии учёных.      </a:t>
            </a:r>
            <a:endParaRPr lang="ru-RU" altLang="ru-RU" sz="1800" dirty="0">
              <a:latin typeface="Tahoma" pitchFamily="34" charset="0"/>
              <a:cs typeface="Arial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76A60-621D-4964-A97E-8C9835E5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rgbClr val="FF0000"/>
                </a:solidFill>
              </a:rPr>
              <a:t>3. Два имени</a:t>
            </a:r>
            <a:br>
              <a:rPr lang="ru-RU" dirty="0"/>
            </a:br>
            <a:endParaRPr lang="ru-RU" dirty="0"/>
          </a:p>
        </p:txBody>
      </p:sp>
      <p:sp>
        <p:nvSpPr>
          <p:cNvPr id="7" name="Управляющая кнопка: назад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5FB5764-BD2E-437E-8949-FC2951C0CBB4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60648"/>
            <a:ext cx="7632848" cy="56214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61406-474D-46AB-B9F7-CDDF01D0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 sz="3600" dirty="0">
                <a:solidFill>
                  <a:srgbClr val="FF0000"/>
                </a:solidFill>
              </a:rPr>
            </a:br>
            <a:r>
              <a:rPr lang="ru-RU" sz="3600" dirty="0">
                <a:solidFill>
                  <a:srgbClr val="FF0000"/>
                </a:solidFill>
              </a:rPr>
              <a:t>4. С учёными обо всем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1785938"/>
            <a:ext cx="9144000" cy="467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100 баллов. </a:t>
            </a:r>
            <a:endParaRPr lang="ru-RU" altLang="ru-RU" sz="2800" b="1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Как-то французский бактериолог Луи Пастер исследовал в своей лаборатории культуру бактерии оспы. Неожиданно к нему явился незнакомец и представился секундантом одного вельможи, который вызывал Пастера на дуэль. Пастер сказал: "раз меня вызывают, я имею право выбрать оружие..." Ответьте максимально точно: какое оружие выбрал Пастер, если известно, что дуэль так и не состоялась?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dirty="0">
              <a:latin typeface="Tahoma" pitchFamily="34" charset="0"/>
              <a:cs typeface="Arial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042CEF-455F-48DE-B224-9A184F9F450F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8699"/>
            <a:ext cx="7864417" cy="58936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AC249-0A07-45CB-9523-15B41ABD6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>
                <a:solidFill>
                  <a:srgbClr val="FF0000"/>
                </a:solidFill>
              </a:rPr>
              <a:t>4. С учёными обо всем</a:t>
            </a:r>
            <a:endParaRPr lang="ru-RU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5C999-E0F1-47D1-B509-685E3E556CA9}"/>
              </a:ext>
            </a:extLst>
          </p:cNvPr>
          <p:cNvSpPr txBox="1"/>
          <p:nvPr/>
        </p:nvSpPr>
        <p:spPr>
          <a:xfrm>
            <a:off x="857250" y="2000250"/>
            <a:ext cx="7429500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b="1" i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200 баллов</a:t>
            </a:r>
            <a:endParaRPr lang="ru-RU" sz="28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Вопрос задает Иван Мичурин, согласно шутке: "если активно прививать любовь к Родине, то скоро возникнут ОНИ". Назовите ИХ одним словом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b="1" dirty="0">
              <a:solidFill>
                <a:srgbClr val="00B0F0"/>
              </a:solidFill>
              <a:latin typeface="+mn-lt"/>
              <a:cs typeface="Arial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5B0ECC2-0952-4E19-8BE8-3E30FF327054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85" y="113018"/>
            <a:ext cx="7843044" cy="58566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0384214-B4F5-4C0E-BC9F-2F2F37A48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78778"/>
              </p:ext>
            </p:extLst>
          </p:nvPr>
        </p:nvGraphicFramePr>
        <p:xfrm>
          <a:off x="714375" y="1397000"/>
          <a:ext cx="8178106" cy="4120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2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64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3390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тема</a:t>
                      </a:r>
                    </a:p>
                  </a:txBody>
                  <a:tcPr marL="91439" marR="91439" marT="45727" marB="45727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Вопросы</a:t>
                      </a:r>
                    </a:p>
                  </a:txBody>
                  <a:tcPr marL="91439" marR="91439" marT="45727" marB="45727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046">
                <a:tc>
                  <a:txBody>
                    <a:bodyPr/>
                    <a:lstStyle/>
                    <a:p>
                      <a:r>
                        <a:rPr lang="ru-RU" sz="3200" baseline="0" dirty="0"/>
                        <a:t> 1. Учёные мира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2" action="ppaction://hlinksldjump"/>
                        </a:rPr>
                        <a:t>100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3" action="ppaction://hlinksldjump"/>
                        </a:rPr>
                        <a:t>200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4" action="ppaction://hlinksldjump"/>
                        </a:rPr>
                        <a:t>300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5" action="ppaction://hlinksldjump"/>
                        </a:rPr>
                        <a:t>400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6" action="ppaction://hlinksldjump"/>
                        </a:rPr>
                        <a:t>500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1546">
                <a:tc>
                  <a:txBody>
                    <a:bodyPr/>
                    <a:lstStyle/>
                    <a:p>
                      <a:r>
                        <a:rPr lang="ru-RU" sz="3200" baseline="0" dirty="0"/>
                        <a:t>2. Русские учёные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7" action="ppaction://hlinksldjump"/>
                        </a:rPr>
                        <a:t>100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8" action="ppaction://hlinksldjump"/>
                        </a:rPr>
                        <a:t>200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9" action="ppaction://hlinksldjump"/>
                        </a:rPr>
                        <a:t>300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10" action="ppaction://hlinksldjump"/>
                        </a:rPr>
                        <a:t>400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11" action="ppaction://hlinksldjump"/>
                        </a:rPr>
                        <a:t>500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703">
                <a:tc>
                  <a:txBody>
                    <a:bodyPr/>
                    <a:lstStyle/>
                    <a:p>
                      <a:r>
                        <a:rPr lang="ru-RU" sz="3200" baseline="0" dirty="0"/>
                        <a:t>3. Два имени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12" action="ppaction://hlinksldjump"/>
                        </a:rPr>
                        <a:t>100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13" action="ppaction://hlinksldjump"/>
                        </a:rPr>
                        <a:t>200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14" action="ppaction://hlinksldjump"/>
                        </a:rPr>
                        <a:t>300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15" action="ppaction://hlinksldjump"/>
                        </a:rPr>
                        <a:t>400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16" action="ppaction://hlinksldjump"/>
                        </a:rPr>
                        <a:t>500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1546">
                <a:tc>
                  <a:txBody>
                    <a:bodyPr/>
                    <a:lstStyle/>
                    <a:p>
                      <a:r>
                        <a:rPr lang="ru-RU" sz="3200" baseline="0" dirty="0"/>
                        <a:t> 4. С учёными обо всем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17" action="ppaction://hlinksldjump"/>
                        </a:rPr>
                        <a:t>100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18" action="ppaction://hlinksldjump"/>
                        </a:rPr>
                        <a:t>200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19" action="ppaction://hlinksldjump"/>
                        </a:rPr>
                        <a:t>300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20" action="ppaction://hlinksldjump"/>
                        </a:rPr>
                        <a:t>400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hlinkClick r:id="rId21" action="ppaction://hlinksldjump"/>
                        </a:rPr>
                        <a:t>500</a:t>
                      </a:r>
                      <a:endParaRPr lang="ru-RU" sz="3200" dirty="0"/>
                    </a:p>
                  </a:txBody>
                  <a:tcPr marL="91439" marR="91439" marT="45727" marB="4572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spli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D9E0D3-7311-4A94-903C-23E586B7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>
                <a:solidFill>
                  <a:srgbClr val="FF0000"/>
                </a:solidFill>
              </a:rPr>
              <a:t>4. С учёными обо всем</a:t>
            </a:r>
            <a:endParaRPr lang="ru-RU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35531-7F99-4E71-894E-C941C98A4153}"/>
              </a:ext>
            </a:extLst>
          </p:cNvPr>
          <p:cNvSpPr txBox="1"/>
          <p:nvPr/>
        </p:nvSpPr>
        <p:spPr>
          <a:xfrm>
            <a:off x="0" y="1714500"/>
            <a:ext cx="9144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300 баллов.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Важное для экологии открытие сделал скромный учитель биологии из школы городка </a:t>
            </a:r>
            <a:r>
              <a:rPr lang="ru-RU" sz="2800" dirty="0" err="1">
                <a:latin typeface="Times New Roman" pitchFamily="18" charset="0"/>
                <a:cs typeface="Times New Roman" pitchFamily="18" charset="0"/>
              </a:rPr>
              <a:t>Логан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в штате Юта. Он всю жизнь изучал червей, и пламенная страсть принесла плоды: учитель открыл вид этих милых тварей, которые пожирают то, что является одной из главных проблем городов. Что именно?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dirty="0">
              <a:latin typeface="+mn-lt"/>
              <a:cs typeface="Arial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492D1EA-B7D3-4297-9802-925C0A763097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07" y="0"/>
            <a:ext cx="7866062" cy="58832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5638AA-8071-4247-BA03-F8079782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>
                <a:solidFill>
                  <a:srgbClr val="FF0000"/>
                </a:solidFill>
              </a:rPr>
              <a:t>4. С учёными обо всем</a:t>
            </a:r>
            <a:endParaRPr lang="ru-RU" sz="3600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839341" y="2004357"/>
            <a:ext cx="746373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400 баллов.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b="1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ОНА присутствует в названии древней скульптуры. ОНА подтолкнула Илью Мечникова к открытию фагоцитарной теории, за которую ученый был удостоен Нобелевской премии. Назовите ЕЕ.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dirty="0">
              <a:latin typeface="Times New Roman" pitchFamily="18" charset="0"/>
              <a:cs typeface="Times New Roman" pitchFamily="18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altLang="ru-RU" sz="28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A1D7C5D-AF9E-4A4B-9B7E-42A15F2DA7CB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55" y="229080"/>
            <a:ext cx="7701326" cy="57600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20C1E-D27B-4DDB-BBC9-4EB75BA8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>
                <a:solidFill>
                  <a:srgbClr val="FF0000"/>
                </a:solidFill>
              </a:rPr>
              <a:t>4. С учёными обо всем</a:t>
            </a:r>
            <a:endParaRPr lang="ru-RU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DD56D-37CE-40D4-9058-746E4616E191}"/>
              </a:ext>
            </a:extLst>
          </p:cNvPr>
          <p:cNvSpPr txBox="1"/>
          <p:nvPr/>
        </p:nvSpPr>
        <p:spPr>
          <a:xfrm>
            <a:off x="251520" y="2135172"/>
            <a:ext cx="86409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500 баллов.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Это обостряет слух, осязание, обоняние, служит величайшим творческим стимулом. Отголоски этого Мечников нашел в музыке Бетховена, Моцарта, Вагнера. Это, по словам академика Павлова заметно на страницах книги Сеченова "Рефлексы головного мозга". Назовите ЭТО, надеемся, не чуждое и вам.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dirty="0">
              <a:latin typeface="+mn-lt"/>
              <a:cs typeface="Arial" charset="0"/>
            </a:endParaRPr>
          </a:p>
        </p:txBody>
      </p:sp>
      <p:sp>
        <p:nvSpPr>
          <p:cNvPr id="6" name="Управляющая кнопка: назад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A81B398-A892-480B-865C-6F715E167EC1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0"/>
            <a:ext cx="8020050" cy="6029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38A67-AFD2-4A9B-956C-14036D3D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 sz="3600" dirty="0"/>
            </a:br>
            <a:r>
              <a:rPr lang="ru-RU" sz="3600" dirty="0">
                <a:solidFill>
                  <a:srgbClr val="FF0000"/>
                </a:solidFill>
              </a:rPr>
              <a:t>1. Учёные мира</a:t>
            </a:r>
            <a:br>
              <a:rPr lang="ru-RU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28688" y="1785938"/>
            <a:ext cx="7786687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 b="1" i="1" dirty="0">
                <a:solidFill>
                  <a:srgbClr val="92D05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100 баллов.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b="1" i="1" dirty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ea typeface="Calibri" pitchFamily="34" charset="0"/>
                <a:cs typeface="Calibri" pitchFamily="34" charset="0"/>
              </a:rPr>
              <a:t>        Роберт Браун назвал свое выдающееся открытие «орешек». Назовите его открытие.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dirty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b="1" i="1" dirty="0">
                <a:solidFill>
                  <a:srgbClr val="00B0F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 </a:t>
            </a:r>
            <a:endParaRPr lang="ru-RU" altLang="ru-RU" sz="2800" b="1" i="1" dirty="0">
              <a:solidFill>
                <a:srgbClr val="00B0F0"/>
              </a:solidFill>
              <a:latin typeface="Tahoma" pitchFamily="34" charset="0"/>
              <a:cs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dirty="0">
              <a:latin typeface="Tahoma" pitchFamily="34" charset="0"/>
              <a:cs typeface="Arial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7CD7CCE-0778-46BE-93B1-A8FA9B8F7DE9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15366" name="Picture 6" descr="https://cf.ppt-online.org/files1/slide/n/n03GhwVtzQAFgmNCfT6Ha1L5sR9iSkpO8XxcqyuYE/slide-19.jpg">
            <a:extLst>
              <a:ext uri="{FF2B5EF4-FFF2-40B4-BE49-F238E27FC236}">
                <a16:creationId xmlns:a16="http://schemas.microsoft.com/office/drawing/2014/main" id="{C7CE15E4-2FEA-47BA-AF93-FA727BD6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98011"/>
            <a:ext cx="7483186" cy="56045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ADC56-D58B-4FEF-8242-270E816F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 sz="3600" dirty="0"/>
            </a:br>
            <a:r>
              <a:rPr lang="ru-RU" sz="3600" dirty="0">
                <a:solidFill>
                  <a:srgbClr val="FF0000"/>
                </a:solidFill>
              </a:rPr>
              <a:t>1. Учёные мира</a:t>
            </a:r>
            <a:br>
              <a:rPr lang="ru-RU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714375" y="2143125"/>
            <a:ext cx="807243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 b="1" i="1" dirty="0">
                <a:solidFill>
                  <a:srgbClr val="92D05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200 баллов.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b="1" i="1" dirty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ea typeface="Calibri" pitchFamily="34" charset="0"/>
                <a:cs typeface="Calibri" pitchFamily="34" charset="0"/>
              </a:rPr>
              <a:t>      Клеточное строение растений впервые описал в своём сочинении «Микрография» ЭТОТ УЧЁНЫЙ.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dirty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6" name="Управляющая кнопка: назад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5804559-A810-476F-BA4B-8C672A41477B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957BA7-091C-43A8-A83F-F1445E750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95" y="116632"/>
            <a:ext cx="7729748" cy="57973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E22CA-6489-40FD-98EA-2155C8AB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 sz="3600" dirty="0"/>
            </a:br>
            <a:r>
              <a:rPr lang="ru-RU" sz="3600" dirty="0">
                <a:solidFill>
                  <a:srgbClr val="FF0000"/>
                </a:solidFill>
              </a:rPr>
              <a:t>1. Учёные мира</a:t>
            </a:r>
            <a:br>
              <a:rPr lang="ru-RU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71563" y="2143125"/>
            <a:ext cx="7215187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 b="1" i="1" dirty="0">
                <a:solidFill>
                  <a:srgbClr val="92D05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300 баллов.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 i="1" dirty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ea typeface="Calibri" pitchFamily="34" charset="0"/>
                <a:cs typeface="Calibri" pitchFamily="34" charset="0"/>
              </a:rPr>
              <a:t>У студентов-генетиков Ленинградского Университета была особая песня: "Три к одному — такой закон! Как много дум наводит он". О каком законе идет речь?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dirty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dirty="0">
              <a:latin typeface="Tahoma" pitchFamily="34" charset="0"/>
              <a:cs typeface="Arial" charset="0"/>
            </a:endParaRPr>
          </a:p>
        </p:txBody>
      </p:sp>
      <p:sp>
        <p:nvSpPr>
          <p:cNvPr id="7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C75BD84-130F-43F8-8682-DC2BA92DAEA0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72EC51-2357-4CE2-8FDC-9AE228AE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63" y="260648"/>
            <a:ext cx="7276873" cy="54242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9969B-6473-4F05-92F9-4237EE18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 sz="3600" dirty="0"/>
            </a:br>
            <a:r>
              <a:rPr lang="ru-RU" sz="3600" dirty="0">
                <a:solidFill>
                  <a:srgbClr val="FF0000"/>
                </a:solidFill>
              </a:rPr>
              <a:t>1. Учёные мира</a:t>
            </a:r>
            <a:br>
              <a:rPr lang="ru-RU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1500" y="2000250"/>
            <a:ext cx="8215313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 b="1" i="1" dirty="0">
                <a:solidFill>
                  <a:srgbClr val="92D05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400 баллов.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 i="1" dirty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ea typeface="Calibri" pitchFamily="34" charset="0"/>
                <a:cs typeface="Calibri" pitchFamily="34" charset="0"/>
              </a:rPr>
              <a:t>Члены Лондонского королевского общества, сам Исаак Ньютон и Роберт Бойль внимательно выслушали этого странного голландца, торговца шерстью, который описывал «удивительных зверюшек», одни из которых были малоподвижны, другие похожи на шарик, третьи – на штопор… Как же звали этого голландца?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dirty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b="1" dirty="0">
              <a:solidFill>
                <a:srgbClr val="00B0F0"/>
              </a:solidFill>
              <a:latin typeface="Tahoma" pitchFamily="34" charset="0"/>
              <a:cs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dirty="0">
              <a:latin typeface="Tahoma" pitchFamily="34" charset="0"/>
              <a:cs typeface="Arial" charset="0"/>
            </a:endParaRPr>
          </a:p>
        </p:txBody>
      </p:sp>
      <p:sp>
        <p:nvSpPr>
          <p:cNvPr id="6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F663630-74D7-4973-A9E7-0016E6DFD412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8B8533-7498-4020-95A9-D5C35B8D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19" y="808878"/>
            <a:ext cx="7358386" cy="5512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FDB851-EC59-4D50-ACA2-522ECA3A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ru-RU" sz="3600" dirty="0"/>
            </a:br>
            <a:r>
              <a:rPr lang="ru-RU" sz="3600" dirty="0">
                <a:solidFill>
                  <a:srgbClr val="FF0000"/>
                </a:solidFill>
              </a:rPr>
              <a:t>1. Учёные мира</a:t>
            </a:r>
            <a:br>
              <a:rPr lang="ru-RU" dirty="0"/>
            </a:br>
            <a:endParaRPr lang="ru-RU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07950" y="1724025"/>
            <a:ext cx="8856663" cy="458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3200" b="1" i="1" dirty="0">
                <a:solidFill>
                  <a:srgbClr val="92D05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500 баллов.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b="1" i="1" dirty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dirty="0">
                <a:latin typeface="Times New Roman" pitchFamily="18" charset="0"/>
                <a:ea typeface="Calibri" pitchFamily="34" charset="0"/>
                <a:cs typeface="Calibri" pitchFamily="34" charset="0"/>
              </a:rPr>
              <a:t> В ответ на гипотезу о самозарождении жизни ОН поместил в колбу со сладкой водой дрожжи, прокипятил и запаял. Хотя условия были подходящими, жизнь в колбе так и не возникла. Опровергнуть гипотезу о самозарождении ОН считал своим долгом, поскольку придерживался консервативных воззрений, что с такой фамилией, в целом, неудивительно. Назовите ЕГО.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dirty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dirty="0">
              <a:latin typeface="Tahoma" pitchFamily="34" charset="0"/>
              <a:cs typeface="Arial" charset="0"/>
            </a:endParaRPr>
          </a:p>
        </p:txBody>
      </p:sp>
      <p:sp>
        <p:nvSpPr>
          <p:cNvPr id="6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1DE36FC-1C63-482C-995C-4B1CEB4F15F7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11FAC8-C05E-4ABC-93A5-9E4CDBD70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47176"/>
            <a:ext cx="7789418" cy="58456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B7031-7697-42B0-B13A-5D359C46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>
                <a:solidFill>
                  <a:srgbClr val="FF0000"/>
                </a:solidFill>
              </a:rPr>
              <a:t>2. Русские учёные</a:t>
            </a:r>
            <a:br>
              <a:rPr lang="ru-RU" sz="3600" dirty="0">
                <a:solidFill>
                  <a:srgbClr val="FF0000"/>
                </a:solidFill>
              </a:rPr>
            </a:b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D6CBE-4A96-4342-83CA-9380224F171D}"/>
              </a:ext>
            </a:extLst>
          </p:cNvPr>
          <p:cNvSpPr txBox="1"/>
          <p:nvPr/>
        </p:nvSpPr>
        <p:spPr>
          <a:xfrm>
            <a:off x="928688" y="1416253"/>
            <a:ext cx="7572375" cy="467820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b="1" i="1" dirty="0">
              <a:solidFill>
                <a:schemeClr val="accent2">
                  <a:lumMod val="60000"/>
                  <a:lumOff val="40000"/>
                </a:schemeClr>
              </a:solidFill>
              <a:latin typeface="+mn-lt"/>
              <a:cs typeface="Arial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100 баллов.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b="1" i="1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Вопрос:  Этот учёный изучал вопросы питания растений, фотосинтез, засухоустойчивость, был естествоиспытателем и пропагандистом идей Дарвина. Учёный происходил из дворянского рода, окончил Петербургский университет. Также честь этого учёного названо станция метро и академия.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A363502-8395-4036-B9C4-49688CA17240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1028" name="Picture 4" descr="https://ds02.infourok.ru/uploads/ex/0c3c/000674db-6cfe85d9/im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0" y="183531"/>
            <a:ext cx="7915915" cy="59369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433D0-4729-4049-9B51-2B441A1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>
                <a:solidFill>
                  <a:srgbClr val="FF0000"/>
                </a:solidFill>
              </a:rPr>
              <a:t>2. Русские учёные</a:t>
            </a:r>
            <a:br>
              <a:rPr lang="ru-RU" sz="3600" dirty="0">
                <a:solidFill>
                  <a:srgbClr val="FF0000"/>
                </a:solidFill>
              </a:rPr>
            </a:br>
            <a:endParaRPr lang="ru-RU" sz="3600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07950" y="1768475"/>
            <a:ext cx="903605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20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6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2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b="1" i="1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200 баллов.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800" b="1" i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 Этот учёный с  помощью хирургических методов 10 лет подробно изучал физиологию пищеварения и за эти исследования получил Нобелевскую премию. Следующей областью интересов стала высшая нервная деятельность, изучению которой он посвятил 35 лет. Он ввёл основные понятия науки о поведении – условный и безусловный рефлексы.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2800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 dirty="0">
              <a:latin typeface="Tahoma" pitchFamily="34" charset="0"/>
              <a:cs typeface="Arial" charset="0"/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84B5C15-AF80-4A09-B345-60376FE89AD5}"/>
              </a:ext>
            </a:extLst>
          </p:cNvPr>
          <p:cNvSpPr/>
          <p:nvPr/>
        </p:nvSpPr>
        <p:spPr>
          <a:xfrm>
            <a:off x="539750" y="6092825"/>
            <a:ext cx="388938" cy="431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2050" name="Picture 2" descr="http://900igr.net/datas/istorija/Velikie-ljudi-20-veka/0012-012-Ivan-Petrovich-Pavlo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86" y="263015"/>
            <a:ext cx="7721723" cy="57912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</TotalTime>
  <Words>1050</Words>
  <Application>Microsoft Office PowerPoint</Application>
  <PresentationFormat>Экран (4:3)</PresentationFormat>
  <Paragraphs>136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Gill Sans MT</vt:lpstr>
      <vt:lpstr>Tahoma</vt:lpstr>
      <vt:lpstr>Times New Roman</vt:lpstr>
      <vt:lpstr>Тема Office</vt:lpstr>
      <vt:lpstr> </vt:lpstr>
      <vt:lpstr>Презентация PowerPoint</vt:lpstr>
      <vt:lpstr> 1. Учёные мира </vt:lpstr>
      <vt:lpstr> 1. Учёные мира </vt:lpstr>
      <vt:lpstr> 1. Учёные мира </vt:lpstr>
      <vt:lpstr> 1. Учёные мира </vt:lpstr>
      <vt:lpstr> 1. Учёные мира </vt:lpstr>
      <vt:lpstr>2. Русские учёные </vt:lpstr>
      <vt:lpstr>2. Русские учёные </vt:lpstr>
      <vt:lpstr>2. Русские учёные </vt:lpstr>
      <vt:lpstr>2. Русские учёные </vt:lpstr>
      <vt:lpstr>2. Русские учёные </vt:lpstr>
      <vt:lpstr> 3. Два имени </vt:lpstr>
      <vt:lpstr>3. Два имени </vt:lpstr>
      <vt:lpstr>3. Два имени </vt:lpstr>
      <vt:lpstr>3. Два имени </vt:lpstr>
      <vt:lpstr>3. Два имени </vt:lpstr>
      <vt:lpstr> 4. С учёными обо всем </vt:lpstr>
      <vt:lpstr>4. С учёными обо всем</vt:lpstr>
      <vt:lpstr>4. С учёными обо всем</vt:lpstr>
      <vt:lpstr>4. С учёными обо всем</vt:lpstr>
      <vt:lpstr>4. С учёными обо всем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Правовой калейдоскоп</dc:title>
  <dc:creator>Андрей Романов</dc:creator>
  <cp:lastModifiedBy>Андрей Романов</cp:lastModifiedBy>
  <cp:revision>160</cp:revision>
  <dcterms:created xsi:type="dcterms:W3CDTF">2010-10-11T15:20:22Z</dcterms:created>
  <dcterms:modified xsi:type="dcterms:W3CDTF">2022-10-31T03:19:07Z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000800ba2c0000000000010250300207f7000400038000</vt:lpwstr>
  </property>
</Properties>
</file>